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tif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tif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C8221A89-FE35-4C46-8874-69154D2A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D79DC-622C-8A41-B8E9-247A1E2F4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1000"/>
            <a:extLst/>
          </a:blip>
          <a:srcRect t="11452" r="9091"/>
          <a:stretch/>
        </p:blipFill>
        <p:spPr>
          <a:xfrm>
            <a:off x="0" y="9"/>
            <a:ext cx="12192000" cy="6857991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259ACC7A-6809-44E9-A594-85696A6C2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79E62B6A-C5F9-4D52-9F66-877735827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F0B24-6805-0540-8F1A-DF2765402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02667"/>
            <a:ext cx="8133478" cy="940240"/>
          </a:xfrm>
        </p:spPr>
        <p:txBody>
          <a:bodyPr>
            <a:normAutofit/>
          </a:bodyPr>
          <a:lstStyle/>
          <a:p>
            <a:r>
              <a:rPr lang="en-US" sz="4800" dirty="0"/>
              <a:t>King County House Prices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83752A-795F-9846-9727-E9D3418DE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342302"/>
            <a:ext cx="8133478" cy="406566"/>
          </a:xfrm>
        </p:spPr>
        <p:txBody>
          <a:bodyPr>
            <a:normAutofit/>
          </a:bodyPr>
          <a:lstStyle/>
          <a:p>
            <a:r>
              <a:rPr lang="en-US" sz="1800"/>
              <a:t>Predicting House prices in King County Washington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AE10EC-5E3B-4FC0-B43F-1E4450009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95F95C49-E748-4D32-8417-22E5B6A6F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E30B8C-E7CA-A248-AB22-AD42215EA063}"/>
              </a:ext>
            </a:extLst>
          </p:cNvPr>
          <p:cNvSpPr txBox="1"/>
          <p:nvPr/>
        </p:nvSpPr>
        <p:spPr>
          <a:xfrm>
            <a:off x="9286820" y="4845095"/>
            <a:ext cx="2553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Michael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Moravetz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540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6FCE19-3103-4473-A92E-E38D00FCD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09C556-FC01-4870-ABC0-8D5C17BD0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6DB8A24-0DF2-4AB3-9191-C02AB6937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24F406-F250-4FCF-A28E-52F364A5A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3" name="Rectangle 22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7" name="Picture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B97F9BAF-F2B5-D748-B6D4-362BF6524DA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/>
          <a:srcRect l="1430" r="21736" b="2"/>
          <a:stretch/>
        </p:blipFill>
        <p:spPr>
          <a:xfrm>
            <a:off x="4636008" y="169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1F308-52DF-0E48-8004-F7852233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The Data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08C6D-2495-FF4F-BE0D-D285AFB07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7870" y="2113873"/>
            <a:ext cx="3914087" cy="439625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2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1800" dirty="0"/>
              <a:t>King County House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21 features</a:t>
            </a:r>
          </a:p>
          <a:p>
            <a:r>
              <a:rPr lang="en-US" sz="1800" dirty="0"/>
              <a:t>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Sales prices between 2014 and 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Location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 Size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Grade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Renovation details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Date sold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Number of times viewed</a:t>
            </a:r>
            <a:endParaRPr lang="en-US" sz="1200" dirty="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2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1313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A835A-BCE7-CD4D-B5E2-11BD1F85A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factors for house prices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8488F-7738-5845-B887-6FB12D700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7251" y="2336873"/>
            <a:ext cx="3876256" cy="3599315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3200" dirty="0"/>
              <a:t>Size, location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Grade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Time of year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Renovations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Number of 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10472-8942-BE4D-9B6A-12AC49FA5B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90" r="28038" b="3600"/>
          <a:stretch/>
        </p:blipFill>
        <p:spPr>
          <a:xfrm>
            <a:off x="2790391" y="2174788"/>
            <a:ext cx="2469040" cy="415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00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56FCE19-3103-4473-A92E-E38D00FCD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909C556-FC01-4870-ABC0-8D5C17BD0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C6DB8A24-0DF2-4AB3-9191-C02AB6937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924F406-F250-4FCF-A28E-52F364A5A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B988D63-FA8B-436C-902E-E5005BC0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63" name="Rectangle 62">
              <a:extLst>
                <a:ext uri="{FF2B5EF4-FFF2-40B4-BE49-F238E27FC236}">
                  <a16:creationId xmlns:a16="http://schemas.microsoft.com/office/drawing/2014/main" id="{2FD177FB-983E-4035-8B7A-655342A7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3" name="Picture 63">
              <a:extLst>
                <a:ext uri="{FF2B5EF4-FFF2-40B4-BE49-F238E27FC236}">
                  <a16:creationId xmlns:a16="http://schemas.microsoft.com/office/drawing/2014/main" id="{9596D9C3-C0FC-4500-A696-55B9F77BB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5" name="Picture Placeholder 4" descr="A small boat in a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DC892469-D73D-514A-B683-4A1B404A85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>
            <a:extLst/>
          </a:blip>
          <a:srcRect l="35337" r="19480"/>
          <a:stretch/>
        </p:blipFill>
        <p:spPr>
          <a:xfrm>
            <a:off x="7547810" y="1690"/>
            <a:ext cx="464101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C493E730-2044-49B5-A022-B8D6F359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64268-02C2-8B43-A771-8FD4DA9F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Effect of Month Sold on Price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8976801-4346-4636-BA62-265C81DFE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66B62C-C67A-7149-80C2-3219D1FE83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51" y="2242808"/>
            <a:ext cx="7300109" cy="444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36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686FE-4913-104B-949E-4CE37590A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3" y="460840"/>
            <a:ext cx="9613857" cy="1373326"/>
          </a:xfrm>
        </p:spPr>
        <p:txBody>
          <a:bodyPr/>
          <a:lstStyle/>
          <a:p>
            <a:r>
              <a:rPr lang="en-US" dirty="0"/>
              <a:t>Effect of Grade on Price</a:t>
            </a:r>
            <a:br>
              <a:rPr lang="en-US" dirty="0"/>
            </a:br>
            <a:r>
              <a:rPr lang="en-US" sz="1600" dirty="0"/>
              <a:t>- Does the number of times viewed play a roll?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432A65-06DF-324C-A629-3A93F213D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059" y="1624101"/>
            <a:ext cx="6024360" cy="3887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519A54-CE4F-D045-8AFB-06FCEEB85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4101"/>
            <a:ext cx="5811059" cy="3887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26B711-8464-5646-9CE8-94C012583224}"/>
              </a:ext>
            </a:extLst>
          </p:cNvPr>
          <p:cNvSpPr txBox="1"/>
          <p:nvPr/>
        </p:nvSpPr>
        <p:spPr>
          <a:xfrm>
            <a:off x="437322" y="5665304"/>
            <a:ext cx="11398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grade increases price increase</a:t>
            </a:r>
          </a:p>
          <a:p>
            <a:r>
              <a:rPr lang="en-US" dirty="0"/>
              <a:t>Houses viewed more often sell for higher prices.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87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C39F5-9FA5-FD41-8F7A-37FF5CD4C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Grade and renovations</a:t>
            </a:r>
            <a:br>
              <a:rPr lang="en-US" dirty="0"/>
            </a:br>
            <a:r>
              <a:rPr lang="en-US" dirty="0"/>
              <a:t>	</a:t>
            </a:r>
            <a:r>
              <a:rPr lang="en-US" sz="1800" dirty="0"/>
              <a:t>- How do these affect views?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7F131-3E2F-0944-8DC7-BA02FA277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098" y="2105512"/>
            <a:ext cx="6158843" cy="3367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FCB0C4-EDFB-7C47-91BD-A11BD8C7C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2" y="2105512"/>
            <a:ext cx="5852316" cy="33670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EBD28B-58F0-7645-8B44-59DF1CF7AC73}"/>
              </a:ext>
            </a:extLst>
          </p:cNvPr>
          <p:cNvSpPr txBox="1"/>
          <p:nvPr/>
        </p:nvSpPr>
        <p:spPr>
          <a:xfrm>
            <a:off x="357809" y="5585791"/>
            <a:ext cx="115790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Many of the higher grade houses have never had renovations. Many mid grade houses have had renovations either recently or in the past. Grade 7 is the most sold grade of house and contains the highest percentage of renovated houses. It could be that without those renovations, they would have been lower grades.</a:t>
            </a:r>
          </a:p>
          <a:p>
            <a:r>
              <a:rPr lang="en-US" b="1" dirty="0"/>
              <a:t>Recently renovated houses were sold most often without being viewed.</a:t>
            </a:r>
          </a:p>
        </p:txBody>
      </p:sp>
    </p:spTree>
    <p:extLst>
      <p:ext uri="{BB962C8B-B14F-4D97-AF65-F5344CB8AC3E}">
        <p14:creationId xmlns:p14="http://schemas.microsoft.com/office/powerpoint/2010/main" val="1411368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9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11">
            <a:extLst>
              <a:ext uri="{FF2B5EF4-FFF2-40B4-BE49-F238E27FC236}">
                <a16:creationId xmlns:a16="http://schemas.microsoft.com/office/drawing/2014/main" id="{C56FCE19-3103-4473-A92E-E38D00FCD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30" name="Picture 13">
            <a:extLst>
              <a:ext uri="{FF2B5EF4-FFF2-40B4-BE49-F238E27FC236}">
                <a16:creationId xmlns:a16="http://schemas.microsoft.com/office/drawing/2014/main" id="{E909C556-FC01-4870-ABC0-8D5C17BD0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31" name="Rectangle 15">
            <a:extLst>
              <a:ext uri="{FF2B5EF4-FFF2-40B4-BE49-F238E27FC236}">
                <a16:creationId xmlns:a16="http://schemas.microsoft.com/office/drawing/2014/main" id="{C6DB8A24-0DF2-4AB3-9191-C02AB6937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id="{6924F406-F250-4FCF-A28E-52F364A5A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3" name="Group 19">
            <a:extLst>
              <a:ext uri="{FF2B5EF4-FFF2-40B4-BE49-F238E27FC236}">
                <a16:creationId xmlns:a16="http://schemas.microsoft.com/office/drawing/2014/main" id="{5B988D63-FA8B-436C-902E-E5005BC0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1" name="Rectangle 20">
              <a:extLst>
                <a:ext uri="{FF2B5EF4-FFF2-40B4-BE49-F238E27FC236}">
                  <a16:creationId xmlns:a16="http://schemas.microsoft.com/office/drawing/2014/main" id="{2FD177FB-983E-4035-8B7A-655342A7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596D9C3-C0FC-4500-A696-55B9F77BB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5" name="Picture Placeholder 4" descr="A large lawn in front of a house&#10;&#10;Description automatically generated">
            <a:extLst>
              <a:ext uri="{FF2B5EF4-FFF2-40B4-BE49-F238E27FC236}">
                <a16:creationId xmlns:a16="http://schemas.microsoft.com/office/drawing/2014/main" id="{B9574DB0-E2F3-FF4C-9A80-F542E2DF96D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/>
          <a:srcRect l="24259" r="30558"/>
          <a:stretch/>
        </p:blipFill>
        <p:spPr>
          <a:xfrm>
            <a:off x="7547810" y="10"/>
            <a:ext cx="464101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4" name="Rectangle 23">
            <a:extLst>
              <a:ext uri="{FF2B5EF4-FFF2-40B4-BE49-F238E27FC236}">
                <a16:creationId xmlns:a16="http://schemas.microsoft.com/office/drawing/2014/main" id="{C493E730-2044-49B5-A022-B8D6F359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7F614-E25B-ED4C-9AB5-C0E91D762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Take Aways</a:t>
            </a:r>
            <a:endParaRPr lang="en-US" dirty="0"/>
          </a:p>
        </p:txBody>
      </p:sp>
      <p:pic>
        <p:nvPicPr>
          <p:cNvPr id="35" name="Picture 25">
            <a:extLst>
              <a:ext uri="{FF2B5EF4-FFF2-40B4-BE49-F238E27FC236}">
                <a16:creationId xmlns:a16="http://schemas.microsoft.com/office/drawing/2014/main" id="{78976801-4346-4636-BA62-265C81DFE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7D3F7-3DBD-0F48-9414-E7B7BE737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1977794"/>
            <a:ext cx="6423211" cy="4731925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2100" dirty="0"/>
              <a:t>Location plays a larger roll in sales price but a house cant be moved.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100" dirty="0"/>
              <a:t>Renovations can increase grading of house and get higher prices.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100" dirty="0"/>
              <a:t>Renovating a house will reduce the amount of time it takes to sell a house, while achieving higher prices.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100" dirty="0"/>
              <a:t>Most homes are sold in the summer time, there is more competition and it becomes a sellers market.</a:t>
            </a:r>
          </a:p>
          <a:p>
            <a:r>
              <a:rPr lang="en-US" sz="2100" b="1" dirty="0"/>
              <a:t>Advice: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100" b="1" dirty="0"/>
              <a:t>Renovate in winter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100" b="1" dirty="0"/>
              <a:t>Put on market in the summer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100" b="1" dirty="0"/>
              <a:t>Increasing size, adding bedrooms could raise prices.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100" b="1" dirty="0"/>
              <a:t>If middle grade home, holding out on offers, showing it more will get higher prices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87187565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262</Words>
  <Application>Microsoft Macintosh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Trebuchet MS</vt:lpstr>
      <vt:lpstr>Berlin</vt:lpstr>
      <vt:lpstr>King County House Prices</vt:lpstr>
      <vt:lpstr>The Data</vt:lpstr>
      <vt:lpstr>Important factors for house prices</vt:lpstr>
      <vt:lpstr>Effect of Month Sold on Price</vt:lpstr>
      <vt:lpstr>Effect of Grade on Price - Does the number of times viewed play a roll?</vt:lpstr>
      <vt:lpstr>Effect of Grade and renovations  - How do these affect views?</vt:lpstr>
      <vt:lpstr>Take 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 County House Prices</dc:title>
  <dc:creator>M M</dc:creator>
  <cp:lastModifiedBy>M M</cp:lastModifiedBy>
  <cp:revision>6</cp:revision>
  <dcterms:created xsi:type="dcterms:W3CDTF">2019-05-01T18:20:44Z</dcterms:created>
  <dcterms:modified xsi:type="dcterms:W3CDTF">2019-05-01T18:56:22Z</dcterms:modified>
</cp:coreProperties>
</file>